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394" r:id="rId3"/>
    <p:sldId id="476" r:id="rId4"/>
    <p:sldId id="474" r:id="rId5"/>
    <p:sldId id="466" r:id="rId6"/>
    <p:sldId id="477" r:id="rId7"/>
    <p:sldId id="479" r:id="rId8"/>
    <p:sldId id="480" r:id="rId9"/>
    <p:sldId id="481" r:id="rId10"/>
    <p:sldId id="482" r:id="rId11"/>
    <p:sldId id="483" r:id="rId12"/>
    <p:sldId id="486" r:id="rId13"/>
    <p:sldId id="484" r:id="rId14"/>
    <p:sldId id="487" r:id="rId15"/>
    <p:sldId id="488" r:id="rId16"/>
    <p:sldId id="489" r:id="rId17"/>
    <p:sldId id="490" r:id="rId18"/>
    <p:sldId id="491" r:id="rId19"/>
    <p:sldId id="497" r:id="rId20"/>
    <p:sldId id="492" r:id="rId21"/>
    <p:sldId id="468" r:id="rId22"/>
    <p:sldId id="494" r:id="rId23"/>
    <p:sldId id="470" r:id="rId24"/>
    <p:sldId id="471" r:id="rId25"/>
    <p:sldId id="472" r:id="rId26"/>
    <p:sldId id="475" r:id="rId27"/>
    <p:sldId id="352" r:id="rId28"/>
    <p:sldId id="478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595" autoAdjust="0"/>
  </p:normalViewPr>
  <p:slideViewPr>
    <p:cSldViewPr>
      <p:cViewPr varScale="1">
        <p:scale>
          <a:sx n="82" d="100"/>
          <a:sy n="82" d="100"/>
        </p:scale>
        <p:origin x="706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19-Mar-18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6700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2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4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19-Mar-18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30B065-9C25-42FF-9F6D-5BADF21CF7C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F567E1-7986-40E6-B788-79950F802E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2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19-Mar-18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1.jpeg"/><Relationship Id="rId5" Type="http://schemas.openxmlformats.org/officeDocument/2006/relationships/image" Target="../media/image46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softuni.bg/courses/csharp-oop-advanced-high-quality-code" TargetMode="External"/><Relationship Id="rId7" Type="http://schemas.openxmlformats.org/officeDocument/2006/relationships/hyperlink" Target="http://facebook.com/groups/SoftUniCsharpFundamentalsJanuary2018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softuni.bg/forum/categories/1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://www.superhosting.bg/" TargetMode="External"/><Relationship Id="rId18" Type="http://schemas.openxmlformats.org/officeDocument/2006/relationships/image" Target="../media/image19.png"/><Relationship Id="rId3" Type="http://schemas.openxmlformats.org/officeDocument/2006/relationships/hyperlink" Target="https://softuni.bg/courses/csharp-oop-basics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6.png"/><Relationship Id="rId17" Type="http://schemas.openxmlformats.org/officeDocument/2006/relationships/hyperlink" Target="http://www.softwaregroup-bg.com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hyperlink" Target="http://www.infragistics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telenor.bg/" TargetMode="External"/><Relationship Id="rId10" Type="http://schemas.openxmlformats.org/officeDocument/2006/relationships/image" Target="../media/image15.png"/><Relationship Id="rId19" Type="http://schemas.openxmlformats.org/officeDocument/2006/relationships/hyperlink" Target="https://netpeak.net/" TargetMode="External"/><Relationship Id="rId4" Type="http://schemas.openxmlformats.org/officeDocument/2006/relationships/hyperlink" Target="https://softuni.bg/courses/csharp-oop-advanced-high-quality-code" TargetMode="External"/><Relationship Id="rId9" Type="http://schemas.openxmlformats.org/officeDocument/2006/relationships/hyperlink" Target="http://www.indeavr.com/" TargetMode="External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0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7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439839"/>
            <a:ext cx="5648771" cy="1662657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C# OOP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 rot="576164">
            <a:off x="4968212" y="3846321"/>
            <a:ext cx="219322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 Advanced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C6C2E-BF9B-441C-8492-00108CCEBD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3846" y="3997828"/>
            <a:ext cx="2253081" cy="2438400"/>
          </a:xfrm>
          <a:prstGeom prst="rect">
            <a:avLst/>
          </a:prstGeom>
        </p:spPr>
      </p:pic>
      <p:pic>
        <p:nvPicPr>
          <p:cNvPr id="1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18E460B3-369F-49CB-89F3-526B0D4E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7F29A7-A391-47DF-904B-9260D7341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Yavor Valchev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Senior Programmer with 10 years of experience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Team Lead at </a:t>
            </a:r>
            <a:r>
              <a:rPr lang="en-US" dirty="0"/>
              <a:t>Up2 Technology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mountain hiking, traveling </a:t>
            </a:r>
            <a:br>
              <a:rPr lang="en-US" sz="3200" noProof="1"/>
            </a:br>
            <a:r>
              <a:rPr lang="en-US" sz="3200" noProof="1"/>
              <a:t>and meeting new people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62095-7411-4C6F-9C08-E93E881A2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1353463"/>
            <a:ext cx="2819400" cy="3756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56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Bozhidar Danchev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smart technologies, AI and</a:t>
            </a:r>
            <a:br>
              <a:rPr lang="en-US" sz="3200" noProof="1"/>
            </a:br>
            <a:r>
              <a:rPr lang="en-US" sz="3200" noProof="1"/>
              <a:t>Gaming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50611-5350-4A31-8B50-56190C84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6" r="8756"/>
          <a:stretch/>
        </p:blipFill>
        <p:spPr>
          <a:xfrm>
            <a:off x="8132151" y="1371600"/>
            <a:ext cx="3268522" cy="3962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366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OOP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0-60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Exam preparation: ~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19-Mar-2018 – 22-Apr-2018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C# OOP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</a:p>
          <a:p>
            <a:pPr lvl="1"/>
            <a:r>
              <a:rPr lang="en-US" dirty="0" err="1"/>
              <a:t>BashSoft</a:t>
            </a:r>
            <a:r>
              <a:rPr lang="en-US" dirty="0"/>
              <a:t> – 5%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practical problem for 6 hours:</a:t>
            </a:r>
          </a:p>
          <a:p>
            <a:pPr lvl="1"/>
            <a:r>
              <a:rPr lang="en-US" dirty="0"/>
              <a:t>You are given a partially-implemented C# project</a:t>
            </a:r>
          </a:p>
          <a:p>
            <a:pPr lvl="2"/>
            <a:r>
              <a:rPr lang="en-US" dirty="0"/>
              <a:t>You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</a:t>
            </a:r>
            <a:r>
              <a:rPr lang="en-US" dirty="0"/>
              <a:t> the rest of it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 any bugs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Reflection</a:t>
            </a:r>
            <a:r>
              <a:rPr lang="en-US" dirty="0"/>
              <a:t> inside the project</a:t>
            </a:r>
          </a:p>
          <a:p>
            <a:pPr lvl="2"/>
            <a:r>
              <a:rPr lang="en-US" dirty="0"/>
              <a:t>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 Tests </a:t>
            </a:r>
            <a:r>
              <a:rPr lang="en-US" dirty="0"/>
              <a:t>for the project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OOP Advanced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2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828800"/>
            <a:ext cx="8763000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https://softuni.bg/courses/csharp-oop-advanced-high-quality-code</a:t>
            </a:r>
            <a:endParaRPr lang="en-US" sz="27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softuni.bg/forum/categories/15/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410200"/>
            <a:ext cx="8763000" cy="105346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SoftUniCsharpFundamentalsJanuary2018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</a:t>
            </a:r>
            <a:r>
              <a:rPr lang="en-US"/>
              <a:t>OOP Advanced </a:t>
            </a:r>
            <a:r>
              <a:rPr lang="en-US" dirty="0"/>
              <a:t>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Core 2.1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OOP Advanced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r>
              <a:rPr lang="en-US" dirty="0">
                <a:hlinkClick r:id="rId4"/>
              </a:rPr>
              <a:t>csharp-oop-advanced-high-quality-code</a:t>
            </a:r>
            <a:endParaRPr lang="en-US" dirty="0"/>
          </a:p>
        </p:txBody>
      </p:sp>
      <p:pic>
        <p:nvPicPr>
          <p:cNvPr id="12" name="Picture 11">
            <a:hlinkClick r:id="rId5"/>
            <a:extLst>
              <a:ext uri="{FF2B5EF4-FFF2-40B4-BE49-F238E27FC236}">
                <a16:creationId xmlns:a16="http://schemas.microsoft.com/office/drawing/2014/main" id="{7F8B780F-7534-4EA3-87FF-C7EA87CCB0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F37FCE18-DA5F-4C06-9A3F-87E2F2C63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5" name="Picture 14">
            <a:hlinkClick r:id="rId9"/>
            <a:extLst>
              <a:ext uri="{FF2B5EF4-FFF2-40B4-BE49-F238E27FC236}">
                <a16:creationId xmlns:a16="http://schemas.microsoft.com/office/drawing/2014/main" id="{B8E3C749-CC8B-41C7-99AB-22E9873DDE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1"/>
            <a:extLst>
              <a:ext uri="{FF2B5EF4-FFF2-40B4-BE49-F238E27FC236}">
                <a16:creationId xmlns:a16="http://schemas.microsoft.com/office/drawing/2014/main" id="{94557B51-24F6-4106-AA67-BE09EA2E3E6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9" name="Picture 18">
            <a:hlinkClick r:id="rId13"/>
            <a:extLst>
              <a:ext uri="{FF2B5EF4-FFF2-40B4-BE49-F238E27FC236}">
                <a16:creationId xmlns:a16="http://schemas.microsoft.com/office/drawing/2014/main" id="{00C7D60B-85D4-4DA6-823F-804A182005D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5"/>
            <a:extLst>
              <a:ext uri="{FF2B5EF4-FFF2-40B4-BE49-F238E27FC236}">
                <a16:creationId xmlns:a16="http://schemas.microsoft.com/office/drawing/2014/main" id="{09EF9ED4-0DC0-40B2-94B4-45F6F259642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7"/>
            <a:extLst>
              <a:ext uri="{FF2B5EF4-FFF2-40B4-BE49-F238E27FC236}">
                <a16:creationId xmlns:a16="http://schemas.microsoft.com/office/drawing/2014/main" id="{2B2AA69A-D6AA-42FF-99DC-F9CBA3E071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9"/>
            <a:extLst>
              <a:ext uri="{FF2B5EF4-FFF2-40B4-BE49-F238E27FC236}">
                <a16:creationId xmlns:a16="http://schemas.microsoft.com/office/drawing/2014/main" id="{6FD0DBE7-E90A-4822-A16E-D834672589D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79812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4243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CSharp</a:t>
            </a:r>
            <a:r>
              <a:rPr lang="en-US" sz="11500" b="1" dirty="0"/>
              <a:t>-Fund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3238" y="4648200"/>
            <a:ext cx="11062348" cy="820600"/>
          </a:xfrm>
        </p:spPr>
        <p:txBody>
          <a:bodyPr/>
          <a:lstStyle/>
          <a:p>
            <a:r>
              <a:rPr lang="en-US" dirty="0"/>
              <a:t>C# Fundamentals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49038" y="5602568"/>
            <a:ext cx="9690748" cy="719034"/>
          </a:xfrm>
        </p:spPr>
        <p:txBody>
          <a:bodyPr/>
          <a:lstStyle/>
          <a:p>
            <a:r>
              <a:rPr lang="en-US" dirty="0"/>
              <a:t>Intensive 4 Months C#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9212" y="15240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Fundamentals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16908-0242-41BB-99B5-6D450D97A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574231"/>
            <a:ext cx="3657600" cy="393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C#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 and homework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Advanced</a:t>
            </a:r>
          </a:p>
          <a:p>
            <a:pPr lvl="1"/>
            <a:r>
              <a:rPr lang="en-US" dirty="0"/>
              <a:t>Stacks &amp; Queues, Matrices, Streams, Functional Programming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OOP Basics</a:t>
            </a:r>
          </a:p>
          <a:p>
            <a:pPr lvl="1"/>
            <a:r>
              <a:rPr lang="en-US" dirty="0"/>
              <a:t>Defining Classes, Encapsulation, Interfaces, Polymorphism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OOP Advanced</a:t>
            </a:r>
          </a:p>
          <a:p>
            <a:pPr lvl="1"/>
            <a:r>
              <a:rPr lang="en-US" dirty="0"/>
              <a:t>SOLID Principles, Generics, Iterators, Reflection, Unit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Fundamentals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Fundamentals Module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C# 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3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22-Jan-2018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11-Feb-2018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3430286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OOP Basics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12-Feb-2018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18-Mar-2018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62264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823174" y="198229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474466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6806673" y="1981200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5844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0254045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prstClr val="black"/>
                </a:solidFill>
              </a:rPr>
              <a:t>C# Advanced:</a:t>
            </a:r>
            <a:br>
              <a:rPr lang="en-US" sz="1600" b="1" dirty="0">
                <a:solidFill>
                  <a:prstClr val="black"/>
                </a:solidFill>
              </a:rPr>
            </a:br>
            <a:r>
              <a:rPr lang="en-US" sz="1600" b="1" dirty="0">
                <a:solidFill>
                  <a:prstClr val="black"/>
                </a:solidFill>
              </a:rPr>
              <a:t>24 Apr 09:00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b="1" dirty="0">
              <a:solidFill>
                <a:prstClr val="black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prstClr val="black"/>
                </a:solidFill>
              </a:rPr>
              <a:t>OOP Basics:</a:t>
            </a:r>
            <a:br>
              <a:rPr lang="en-US" sz="1600" b="1" dirty="0">
                <a:solidFill>
                  <a:prstClr val="black"/>
                </a:solidFill>
              </a:rPr>
            </a:br>
            <a:r>
              <a:rPr lang="en-US" sz="1600" b="1" dirty="0">
                <a:solidFill>
                  <a:prstClr val="black"/>
                </a:solidFill>
              </a:rPr>
              <a:t>26-Apr 09:00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b="1" dirty="0">
              <a:solidFill>
                <a:prstClr val="black"/>
              </a:solidFill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400" b="1" dirty="0">
                <a:solidFill>
                  <a:prstClr val="black"/>
                </a:solidFill>
              </a:rPr>
              <a:t>OOP Advanced: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prstClr val="black"/>
                </a:solidFill>
              </a:rPr>
              <a:t>28-Apr 09:00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22-Jan-2018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12-Feb-2018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04683" y="1504890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19-Mar-2018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9AB6A-7002-40D7-9E29-57CE4492B469}"/>
              </a:ext>
            </a:extLst>
          </p:cNvPr>
          <p:cNvSpPr txBox="1"/>
          <p:nvPr/>
        </p:nvSpPr>
        <p:spPr>
          <a:xfrm>
            <a:off x="6802628" y="2876046"/>
            <a:ext cx="3430286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OOP 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19-Mar-2018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22-Apr-2018</a:t>
            </a:r>
            <a:endParaRPr lang="bg-BG" sz="1800" dirty="0">
              <a:solidFill>
                <a:prstClr val="black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4FB44A-DBCC-4C07-81FF-696D35B2EA6B}"/>
              </a:ext>
            </a:extLst>
          </p:cNvPr>
          <p:cNvCxnSpPr>
            <a:cxnSpLocks/>
          </p:cNvCxnSpPr>
          <p:nvPr/>
        </p:nvCxnSpPr>
        <p:spPr>
          <a:xfrm>
            <a:off x="8837612" y="211379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76C2E1-7160-4C4B-A0F9-5C0DB95BE884}"/>
              </a:ext>
            </a:extLst>
          </p:cNvPr>
          <p:cNvCxnSpPr/>
          <p:nvPr/>
        </p:nvCxnSpPr>
        <p:spPr>
          <a:xfrm>
            <a:off x="53324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9" name="Picture 2" descr="http://www.clker.com/cliparts/e/2/a/d/1206574733930851359Ryan_Taylor_Green_Tick.svg.hi.png">
            <a:extLst>
              <a:ext uri="{FF2B5EF4-FFF2-40B4-BE49-F238E27FC236}">
                <a16:creationId xmlns:a16="http://schemas.microsoft.com/office/drawing/2014/main" id="{3053221D-3094-4611-8B95-3475D1CF6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100" y="2960028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C8169A8-62CE-44F3-B9BE-3014004D2053}"/>
              </a:ext>
            </a:extLst>
          </p:cNvPr>
          <p:cNvSpPr txBox="1"/>
          <p:nvPr/>
        </p:nvSpPr>
        <p:spPr>
          <a:xfrm>
            <a:off x="10263343" y="15048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24-Apr-2018</a:t>
            </a:r>
          </a:p>
        </p:txBody>
      </p: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44" grpId="0" animBg="1"/>
      <p:bldP spid="4" grpId="0"/>
      <p:bldP spid="48" grpId="0"/>
      <p:bldP spid="50" grpId="0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7A0C06-9AEA-479E-9FF3-4B4C68A89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16" y="838200"/>
            <a:ext cx="5112296" cy="3626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20040"/>
            <a:ext cx="89384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OOP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076641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7952A-74AC-49E5-ABB8-B585F37DA8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53">
            <a:off x="9239134" y="1826934"/>
            <a:ext cx="2025984" cy="21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SOLID Principles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Generics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Iterators and Comparators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Reflection and Attributes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Unit Testing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Object Communication and Events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3 Workshops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3 Exam Preparations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905</Words>
  <Application>Microsoft Office PowerPoint</Application>
  <PresentationFormat>Custom</PresentationFormat>
  <Paragraphs>201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C# OOP Advanced</vt:lpstr>
      <vt:lpstr>Table of Contents</vt:lpstr>
      <vt:lpstr>SoftUni Diamond Partners</vt:lpstr>
      <vt:lpstr>Questions</vt:lpstr>
      <vt:lpstr>C# Fundamentals Module @ SoftUni</vt:lpstr>
      <vt:lpstr>C# Fundamentals Module Goals</vt:lpstr>
      <vt:lpstr>C# Fundamentals Module – Timeline</vt:lpstr>
      <vt:lpstr>C# OOP Advanced</vt:lpstr>
      <vt:lpstr>Course Topics</vt:lpstr>
      <vt:lpstr>The Trainers Team</vt:lpstr>
      <vt:lpstr>Trainers Team</vt:lpstr>
      <vt:lpstr>Trainers Team (2)</vt:lpstr>
      <vt:lpstr>C# OOP Advanced</vt:lpstr>
      <vt:lpstr>Training Duration and Schedule</vt:lpstr>
      <vt:lpstr>Your RFID Chip</vt:lpstr>
      <vt:lpstr>C# OOP Advanced</vt:lpstr>
      <vt:lpstr>Scoring System for the Course</vt:lpstr>
      <vt:lpstr>The OOP Advanced Exam</vt:lpstr>
      <vt:lpstr>Homework Assignments &amp; Exercises</vt:lpstr>
      <vt:lpstr>Resources</vt:lpstr>
      <vt:lpstr>Course Web Site, Forum and FB Group</vt:lpstr>
      <vt:lpstr>The C# OOP Advanced Slides and Videos</vt:lpstr>
      <vt:lpstr>The Free C# Fundamentals Textbook</vt:lpstr>
      <vt:lpstr>Required Software</vt:lpstr>
      <vt:lpstr>C# OOP Advanced – Course Intro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PrograC# Advanced: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2018-03-19T11:05:18Z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